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52C8926-5077-43CB-ABF2-2A3B2CD660AD}" type="datetimeFigureOut">
              <a:rPr lang="en-US" smtClean="0"/>
              <a:t>5/19/2024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7D9D205-122A-43D8-A858-72F1E5C6715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2C8926-5077-43CB-ABF2-2A3B2CD660AD}"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9D205-122A-43D8-A858-72F1E5C671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2C8926-5077-43CB-ABF2-2A3B2CD660AD}"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9D205-122A-43D8-A858-72F1E5C671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52C8926-5077-43CB-ABF2-2A3B2CD660AD}" type="datetimeFigureOut">
              <a:rPr lang="en-US" smtClean="0"/>
              <a:t>5/19/2024</a:t>
            </a:fld>
            <a:endParaRPr lang="en-US"/>
          </a:p>
        </p:txBody>
      </p:sp>
      <p:sp>
        <p:nvSpPr>
          <p:cNvPr id="9" name="Slide Number Placeholder 8"/>
          <p:cNvSpPr>
            <a:spLocks noGrp="1"/>
          </p:cNvSpPr>
          <p:nvPr>
            <p:ph type="sldNum" sz="quarter" idx="15"/>
          </p:nvPr>
        </p:nvSpPr>
        <p:spPr/>
        <p:txBody>
          <a:bodyPr rtlCol="0"/>
          <a:lstStyle/>
          <a:p>
            <a:fld id="{87D9D205-122A-43D8-A858-72F1E5C6715C}"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52C8926-5077-43CB-ABF2-2A3B2CD660AD}" type="datetimeFigureOut">
              <a:rPr lang="en-US" smtClean="0"/>
              <a:t>5/19/2024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7D9D205-122A-43D8-A858-72F1E5C6715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52C8926-5077-43CB-ABF2-2A3B2CD660AD}" type="datetimeFigureOut">
              <a:rPr lang="en-US" smtClean="0"/>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D9D205-122A-43D8-A858-72F1E5C6715C}"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52C8926-5077-43CB-ABF2-2A3B2CD660AD}" type="datetimeFigureOut">
              <a:rPr lang="en-US" smtClean="0"/>
              <a:t>5/19/2024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D9D205-122A-43D8-A858-72F1E5C6715C}"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52C8926-5077-43CB-ABF2-2A3B2CD660AD}" type="datetimeFigureOut">
              <a:rPr lang="en-US" smtClean="0"/>
              <a:t>5/19/2024</a:t>
            </a:fld>
            <a:endParaRPr lang="en-US"/>
          </a:p>
        </p:txBody>
      </p:sp>
      <p:sp>
        <p:nvSpPr>
          <p:cNvPr id="7" name="Slide Number Placeholder 6"/>
          <p:cNvSpPr>
            <a:spLocks noGrp="1"/>
          </p:cNvSpPr>
          <p:nvPr>
            <p:ph type="sldNum" sz="quarter" idx="11"/>
          </p:nvPr>
        </p:nvSpPr>
        <p:spPr/>
        <p:txBody>
          <a:bodyPr rtlCol="0"/>
          <a:lstStyle/>
          <a:p>
            <a:fld id="{87D9D205-122A-43D8-A858-72F1E5C6715C}"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C8926-5077-43CB-ABF2-2A3B2CD660AD}" type="datetimeFigureOut">
              <a:rPr lang="en-US" smtClean="0"/>
              <a:t>5/19/2024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D9D205-122A-43D8-A858-72F1E5C671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52C8926-5077-43CB-ABF2-2A3B2CD660AD}" type="datetimeFigureOut">
              <a:rPr lang="en-US" smtClean="0"/>
              <a:t>5/19/2024</a:t>
            </a:fld>
            <a:endParaRPr lang="en-US"/>
          </a:p>
        </p:txBody>
      </p:sp>
      <p:sp>
        <p:nvSpPr>
          <p:cNvPr id="22" name="Slide Number Placeholder 21"/>
          <p:cNvSpPr>
            <a:spLocks noGrp="1"/>
          </p:cNvSpPr>
          <p:nvPr>
            <p:ph type="sldNum" sz="quarter" idx="15"/>
          </p:nvPr>
        </p:nvSpPr>
        <p:spPr/>
        <p:txBody>
          <a:bodyPr rtlCol="0"/>
          <a:lstStyle/>
          <a:p>
            <a:fld id="{87D9D205-122A-43D8-A858-72F1E5C6715C}"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52C8926-5077-43CB-ABF2-2A3B2CD660AD}" type="datetimeFigureOut">
              <a:rPr lang="en-US" smtClean="0"/>
              <a:t>5/19/2024</a:t>
            </a:fld>
            <a:endParaRPr lang="en-US"/>
          </a:p>
        </p:txBody>
      </p:sp>
      <p:sp>
        <p:nvSpPr>
          <p:cNvPr id="18" name="Slide Number Placeholder 17"/>
          <p:cNvSpPr>
            <a:spLocks noGrp="1"/>
          </p:cNvSpPr>
          <p:nvPr>
            <p:ph type="sldNum" sz="quarter" idx="11"/>
          </p:nvPr>
        </p:nvSpPr>
        <p:spPr/>
        <p:txBody>
          <a:bodyPr rtlCol="0"/>
          <a:lstStyle/>
          <a:p>
            <a:fld id="{87D9D205-122A-43D8-A858-72F1E5C6715C}"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52C8926-5077-43CB-ABF2-2A3B2CD660AD}" type="datetimeFigureOut">
              <a:rPr lang="en-US" smtClean="0"/>
              <a:t>5/19/2024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7D9D205-122A-43D8-A858-72F1E5C671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Capital Budgeting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Capital Budgeting</a:t>
            </a:r>
            <a:endParaRPr lang="en-US" b="1" dirty="0"/>
          </a:p>
        </p:txBody>
      </p:sp>
      <p:sp>
        <p:nvSpPr>
          <p:cNvPr id="3" name="Content Placeholder 2"/>
          <p:cNvSpPr>
            <a:spLocks noGrp="1"/>
          </p:cNvSpPr>
          <p:nvPr>
            <p:ph sz="quarter" idx="1"/>
          </p:nvPr>
        </p:nvSpPr>
        <p:spPr/>
        <p:txBody>
          <a:bodyPr>
            <a:normAutofit/>
          </a:bodyPr>
          <a:lstStyle/>
          <a:p>
            <a:pPr algn="just">
              <a:buNone/>
            </a:pPr>
            <a:r>
              <a:rPr lang="en-US" sz="2400" dirty="0" smtClean="0">
                <a:latin typeface="Times New Roman" pitchFamily="18" charset="0"/>
                <a:cs typeface="Times New Roman" pitchFamily="18" charset="0"/>
              </a:rPr>
              <a:t>Capital budgeting is the art of deciding how to spend your company’s money wisely. Basically, it is the process of evaluating potential long-term investment opportunities to determine which ones will generate the most profit for a business. It involves analyzing future cash flows, considering the time value of money, and assessing risks. Ultimately, the goal is to choose investments that will help the business grow and thrive.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Importance of capital budgeting</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a:bodyPr>
          <a:lstStyle/>
          <a:p>
            <a:pPr algn="just">
              <a:buNone/>
            </a:pPr>
            <a:r>
              <a:rPr lang="en-US" dirty="0" smtClean="0">
                <a:latin typeface="Times New Roman" pitchFamily="18" charset="0"/>
                <a:cs typeface="Times New Roman" pitchFamily="18" charset="0"/>
              </a:rPr>
              <a:t>Capital budgeting helps businesses prioritize investments and allocate financial resources more effectively, reducing the risk of investing in unprofitable projects and maximizing returns. Overall, capital budgeting is an essential tool for businesses to achieve long-term growth and success.</a:t>
            </a:r>
          </a:p>
          <a:p>
            <a:r>
              <a:rPr lang="en-US" dirty="0" smtClean="0">
                <a:latin typeface="Times New Roman" pitchFamily="18" charset="0"/>
                <a:cs typeface="Times New Roman" pitchFamily="18" charset="0"/>
              </a:rPr>
              <a:t>Informs long-term investment decisions</a:t>
            </a:r>
          </a:p>
          <a:p>
            <a:r>
              <a:rPr lang="en-US" dirty="0" smtClean="0">
                <a:latin typeface="Times New Roman" pitchFamily="18" charset="0"/>
                <a:cs typeface="Times New Roman" pitchFamily="18" charset="0"/>
              </a:rPr>
              <a:t>Reduces risk of unprofitable investments</a:t>
            </a:r>
          </a:p>
          <a:p>
            <a:r>
              <a:rPr lang="en-US" dirty="0" smtClean="0">
                <a:latin typeface="Times New Roman" pitchFamily="18" charset="0"/>
                <a:cs typeface="Times New Roman" pitchFamily="18" charset="0"/>
              </a:rPr>
              <a:t>Maximizes profits by aligning with business goals</a:t>
            </a:r>
          </a:p>
          <a:p>
            <a:r>
              <a:rPr lang="en-US" dirty="0" smtClean="0">
                <a:latin typeface="Times New Roman" pitchFamily="18" charset="0"/>
                <a:cs typeface="Times New Roman" pitchFamily="18" charset="0"/>
              </a:rPr>
              <a:t>Prioritizes investments and allocates resources efficiently</a:t>
            </a:r>
          </a:p>
          <a:p>
            <a:r>
              <a:rPr lang="en-US" dirty="0" smtClean="0">
                <a:latin typeface="Times New Roman" pitchFamily="18" charset="0"/>
                <a:cs typeface="Times New Roman" pitchFamily="18" charset="0"/>
              </a:rPr>
              <a:t>Provides a framework for evaluating opportunities</a:t>
            </a:r>
          </a:p>
          <a:p>
            <a:r>
              <a:rPr lang="en-US" dirty="0" smtClean="0">
                <a:latin typeface="Times New Roman" pitchFamily="18" charset="0"/>
                <a:cs typeface="Times New Roman" pitchFamily="18" charset="0"/>
              </a:rPr>
              <a:t>Promotes long-term growth and success</a:t>
            </a:r>
          </a:p>
          <a:p>
            <a:r>
              <a:rPr lang="en-US" dirty="0" smtClean="0">
                <a:latin typeface="Times New Roman" pitchFamily="18" charset="0"/>
                <a:cs typeface="Times New Roman" pitchFamily="18" charset="0"/>
              </a:rPr>
              <a:t>Enables planning and budgeting for future investments.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b="1" dirty="0" smtClean="0">
                <a:latin typeface="Times New Roman" pitchFamily="18" charset="0"/>
                <a:cs typeface="Times New Roman" pitchFamily="18" charset="0"/>
              </a:rPr>
              <a:t>Below are the steps involved in capital budgeting.</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Autofit/>
          </a:bodyPr>
          <a:lstStyle/>
          <a:p>
            <a:pPr algn="just"/>
            <a:r>
              <a:rPr lang="en-US" sz="2000" dirty="0" smtClean="0">
                <a:latin typeface="Times New Roman" pitchFamily="18" charset="0"/>
                <a:cs typeface="Times New Roman" pitchFamily="18" charset="0"/>
              </a:rPr>
              <a:t>Identify </a:t>
            </a:r>
            <a:r>
              <a:rPr lang="en-US" sz="2000" dirty="0">
                <a:latin typeface="Times New Roman" pitchFamily="18" charset="0"/>
                <a:cs typeface="Times New Roman" pitchFamily="18" charset="0"/>
              </a:rPr>
              <a:t>long-term goals of the individual or business.</a:t>
            </a:r>
          </a:p>
          <a:p>
            <a:pPr algn="just"/>
            <a:r>
              <a:rPr lang="en-US" sz="2000" dirty="0">
                <a:latin typeface="Times New Roman" pitchFamily="18" charset="0"/>
                <a:cs typeface="Times New Roman" pitchFamily="18" charset="0"/>
              </a:rPr>
              <a:t>Identify potential investment proposals for meeting the long-term goals </a:t>
            </a:r>
            <a:r>
              <a:rPr lang="en-US" sz="2000" dirty="0" err="1">
                <a:latin typeface="Times New Roman" pitchFamily="18" charset="0"/>
                <a:cs typeface="Times New Roman" pitchFamily="18" charset="0"/>
              </a:rPr>
              <a:t>identiﬁed</a:t>
            </a:r>
            <a:r>
              <a:rPr lang="en-US" sz="2000" dirty="0">
                <a:latin typeface="Times New Roman" pitchFamily="18" charset="0"/>
                <a:cs typeface="Times New Roman" pitchFamily="18" charset="0"/>
              </a:rPr>
              <a:t> in Step 1.</a:t>
            </a:r>
          </a:p>
          <a:p>
            <a:pPr algn="just"/>
            <a:r>
              <a:rPr lang="en-US" sz="2000" dirty="0">
                <a:latin typeface="Times New Roman" pitchFamily="18" charset="0"/>
                <a:cs typeface="Times New Roman" pitchFamily="18" charset="0"/>
              </a:rPr>
              <a:t>Estimate and analyze the relevant cash </a:t>
            </a:r>
            <a:r>
              <a:rPr lang="en-US" sz="2000" dirty="0" err="1">
                <a:latin typeface="Times New Roman" pitchFamily="18" charset="0"/>
                <a:cs typeface="Times New Roman" pitchFamily="18" charset="0"/>
              </a:rPr>
              <a:t>ﬂows</a:t>
            </a:r>
            <a:r>
              <a:rPr lang="en-US" sz="2000" dirty="0">
                <a:latin typeface="Times New Roman" pitchFamily="18" charset="0"/>
                <a:cs typeface="Times New Roman" pitchFamily="18" charset="0"/>
              </a:rPr>
              <a:t> of the investment proposal </a:t>
            </a:r>
            <a:r>
              <a:rPr lang="en-US" sz="2000" dirty="0" err="1">
                <a:latin typeface="Times New Roman" pitchFamily="18" charset="0"/>
                <a:cs typeface="Times New Roman" pitchFamily="18" charset="0"/>
              </a:rPr>
              <a:t>identiﬁed</a:t>
            </a:r>
            <a:r>
              <a:rPr lang="en-US" sz="2000" dirty="0">
                <a:latin typeface="Times New Roman" pitchFamily="18" charset="0"/>
                <a:cs typeface="Times New Roman" pitchFamily="18" charset="0"/>
              </a:rPr>
              <a:t> in Step 2.</a:t>
            </a:r>
          </a:p>
          <a:p>
            <a:pPr algn="just"/>
            <a:r>
              <a:rPr lang="en-US" sz="2000" dirty="0">
                <a:latin typeface="Times New Roman" pitchFamily="18" charset="0"/>
                <a:cs typeface="Times New Roman" pitchFamily="18" charset="0"/>
              </a:rPr>
              <a:t>Determine </a:t>
            </a:r>
            <a:r>
              <a:rPr lang="en-US" sz="2000" dirty="0" err="1">
                <a:latin typeface="Times New Roman" pitchFamily="18" charset="0"/>
                <a:cs typeface="Times New Roman" pitchFamily="18" charset="0"/>
              </a:rPr>
              <a:t>ﬁnancial</a:t>
            </a:r>
            <a:r>
              <a:rPr lang="en-US" sz="2000" dirty="0">
                <a:latin typeface="Times New Roman" pitchFamily="18" charset="0"/>
                <a:cs typeface="Times New Roman" pitchFamily="18" charset="0"/>
              </a:rPr>
              <a:t> feasibility of each of the investment proposals in Step 3 by using the capital budgeting methods outlined below.</a:t>
            </a:r>
          </a:p>
          <a:p>
            <a:pPr algn="just"/>
            <a:r>
              <a:rPr lang="en-US" sz="2000" dirty="0">
                <a:latin typeface="Times New Roman" pitchFamily="18" charset="0"/>
                <a:cs typeface="Times New Roman" pitchFamily="18" charset="0"/>
              </a:rPr>
              <a:t>Choose the projects to implement from among the investment proposals outlined in Step 4.</a:t>
            </a:r>
          </a:p>
          <a:p>
            <a:pPr algn="just"/>
            <a:r>
              <a:rPr lang="en-US" sz="2000" dirty="0">
                <a:latin typeface="Times New Roman" pitchFamily="18" charset="0"/>
                <a:cs typeface="Times New Roman" pitchFamily="18" charset="0"/>
              </a:rPr>
              <a:t>Implement the projects chosen in Step 5.</a:t>
            </a:r>
          </a:p>
          <a:p>
            <a:pPr algn="just"/>
            <a:r>
              <a:rPr lang="en-US" sz="2000" dirty="0">
                <a:latin typeface="Times New Roman" pitchFamily="18" charset="0"/>
                <a:cs typeface="Times New Roman" pitchFamily="18" charset="0"/>
              </a:rPr>
              <a:t>Monitor the projects implemented in Step 6 as to how they meet the capital budgeting projections and make adjustments where needed</a:t>
            </a:r>
            <a:r>
              <a:rPr lang="en-US" sz="2000" dirty="0" smtClean="0">
                <a:latin typeface="Times New Roman" pitchFamily="18" charset="0"/>
                <a:cs typeface="Times New Roman" pitchFamily="18" charset="0"/>
              </a:rPr>
              <a:t>.</a:t>
            </a:r>
          </a:p>
          <a:p>
            <a:pPr algn="just">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buNone/>
            </a:pPr>
            <a:r>
              <a:rPr lang="en-US" sz="2400" dirty="0" smtClean="0">
                <a:latin typeface="Times New Roman" pitchFamily="18" charset="0"/>
                <a:cs typeface="Times New Roman" pitchFamily="18" charset="0"/>
              </a:rPr>
              <a:t>There are several capital budgeting analysis methods that can be used to determine the economic feasibility of a capital investment. They include the Payback Period, Discounted Payment Period, Net Present Value, </a:t>
            </a:r>
            <a:r>
              <a:rPr lang="en-US" sz="2400" dirty="0" err="1" smtClean="0">
                <a:latin typeface="Times New Roman" pitchFamily="18" charset="0"/>
                <a:cs typeface="Times New Roman" pitchFamily="18" charset="0"/>
              </a:rPr>
              <a:t>Proﬁtability</a:t>
            </a:r>
            <a:r>
              <a:rPr lang="en-US" sz="2400" dirty="0" smtClean="0">
                <a:latin typeface="Times New Roman" pitchFamily="18" charset="0"/>
                <a:cs typeface="Times New Roman" pitchFamily="18" charset="0"/>
              </a:rPr>
              <a:t> Index, Internal Rate of Return, and </a:t>
            </a:r>
            <a:r>
              <a:rPr lang="en-US" sz="2400" dirty="0" err="1" smtClean="0">
                <a:latin typeface="Times New Roman" pitchFamily="18" charset="0"/>
                <a:cs typeface="Times New Roman" pitchFamily="18" charset="0"/>
              </a:rPr>
              <a:t>Modiﬁed</a:t>
            </a:r>
            <a:r>
              <a:rPr lang="en-US" sz="2400" dirty="0" smtClean="0">
                <a:latin typeface="Times New Roman" pitchFamily="18" charset="0"/>
                <a:cs typeface="Times New Roman" pitchFamily="18" charset="0"/>
              </a:rPr>
              <a:t> Internal Rate of Return.</a:t>
            </a:r>
          </a:p>
          <a:p>
            <a:pPr algn="just">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TotalTime>
  <Words>330</Words>
  <Application>Microsoft Office PowerPoint</Application>
  <PresentationFormat>On-screen Show (4:3)</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Capital Budgeting</vt:lpstr>
      <vt:lpstr>Capital Budgeting</vt:lpstr>
      <vt:lpstr>Importance of capital budgeting</vt:lpstr>
      <vt:lpstr>Below are the steps involved in capital budgeting.</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5</cp:revision>
  <dcterms:created xsi:type="dcterms:W3CDTF">2024-05-19T14:20:16Z</dcterms:created>
  <dcterms:modified xsi:type="dcterms:W3CDTF">2024-05-19T14:48:27Z</dcterms:modified>
</cp:coreProperties>
</file>